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Roboto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4D33EE0A-C87F-4C55-AE1A-1F3B559CADB3}">
  <a:tblStyle styleId="{4D33EE0A-C87F-4C55-AE1A-1F3B559CADB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2" Type="http://schemas.openxmlformats.org/officeDocument/2006/relationships/font" Target="fonts/Roboto-boldItalic.fntdata"/><Relationship Id="rId9" Type="http://schemas.openxmlformats.org/officeDocument/2006/relationships/font" Target="fonts/Roboto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4de9107eff_0_1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4de9107eff_0_1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4de9107eff_0_2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4de9107eff_0_2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3"/>
          <p:cNvSpPr txBox="1"/>
          <p:nvPr/>
        </p:nvSpPr>
        <p:spPr>
          <a:xfrm>
            <a:off x="240000" y="465675"/>
            <a:ext cx="8904000" cy="4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62865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TEACHER NOTES (to help students with brainstorming--not a handout)</a:t>
            </a:r>
            <a:endParaRPr b="1" sz="1800"/>
          </a:p>
          <a:p>
            <a:pPr indent="62865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After students read prompt on smartboard, have the students summarize briefly </a:t>
            </a:r>
            <a:endParaRPr i="1" sz="1800"/>
          </a:p>
          <a:p>
            <a:pPr indent="62865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the main topic of the prompt.</a:t>
            </a:r>
            <a:endParaRPr i="1" sz="1800"/>
          </a:p>
          <a:p>
            <a:pPr indent="62865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62865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62865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62865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62865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Summarize the main topic of the prompt: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When students write their thesis, encourage them to use appropriate transition words such as while, although or however. Students should be stating their position or counter arguments for the perspectives.</a:t>
            </a:r>
            <a:endParaRPr i="1"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/>
              <a:t>Thesis: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" name="Google Shape;73;p14"/>
          <p:cNvGraphicFramePr/>
          <p:nvPr/>
        </p:nvGraphicFramePr>
        <p:xfrm>
          <a:off x="1244575" y="8308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{4D33EE0A-C87F-4C55-AE1A-1F3B559CADB3}</a:tableStyleId>
              </a:tblPr>
              <a:tblGrid>
                <a:gridCol w="1000000"/>
                <a:gridCol w="1000000"/>
                <a:gridCol w="1000000"/>
              </a:tblGrid>
              <a:tr h="1764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Perspective One</a:t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100"/>
                        <a:t>In these three boxes, have the students jot down key words and ideas found in each perspective.</a:t>
                      </a:r>
                      <a:endParaRPr i="1"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1"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100"/>
                        <a:t>Encourage them to make this brief. </a:t>
                      </a:r>
                      <a:endParaRPr i="1"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100"/>
                        <a:t>This is not the place for sentences.</a:t>
                      </a:r>
                      <a:endParaRPr sz="1100"/>
                    </a:p>
                  </a:txBody>
                  <a:tcPr marT="63500" marB="63500" marR="63500" marL="6350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Perspective Two</a:t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Perspective Three</a:t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Students should use the boxes to check which perspectives they intend to use for their writing.</a:t>
                      </a:r>
                      <a:endParaRPr sz="1100"/>
                    </a:p>
                  </a:txBody>
                  <a:tcPr marT="63500" marB="63500" marR="63500" marL="63500"/>
                </a:tc>
              </a:tr>
              <a:tr h="37825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Summary of P1</a:t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100"/>
                        <a:t>In these three boxes, have the student write a brief summary of the perspective </a:t>
                      </a:r>
                      <a:r>
                        <a:rPr b="1" i="1" lang="en" sz="1100"/>
                        <a:t>in their own words </a:t>
                      </a:r>
                      <a:r>
                        <a:rPr i="1" lang="en" sz="1100"/>
                        <a:t>based on the key words.</a:t>
                      </a:r>
                      <a:endParaRPr i="1"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100"/>
                        <a:t>Have students read over their brainstorming blocks and choose whether they disagree, agree or are neutral.  Encourage students to choose 2 or 3  of the perspectives to begin their thesis writing, differentiating as needed to meet the students’ needs.</a:t>
                      </a:r>
                      <a:endParaRPr sz="1100"/>
                    </a:p>
                  </a:txBody>
                  <a:tcPr marT="63500" marB="63500" marR="63500" marL="6350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Summary of P2</a:t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Agree       Neutral   Disagree</a:t>
                      </a:r>
                      <a:endParaRPr sz="1100"/>
                    </a:p>
                  </a:txBody>
                  <a:tcPr marT="63500" marB="63500" marR="63500" marL="6350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Summary of P3</a:t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Agree       Neutral   Disagree</a:t>
                      </a:r>
                      <a:endParaRPr sz="1100"/>
                    </a:p>
                  </a:txBody>
                  <a:tcPr marT="63500" marB="63500" marR="63500" marL="63500"/>
                </a:tc>
              </a:tr>
              <a:tr h="21405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Examples</a:t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100"/>
                        <a:t>In these three boxes, have the student make connections to the perspectives by using examples from history, current events or personal experiences to make their arguments.</a:t>
                      </a:r>
                      <a:endParaRPr i="1"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100"/>
                        <a:t>Give students examples as needed.</a:t>
                      </a:r>
                      <a:endParaRPr i="1"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1" sz="1100"/>
                    </a:p>
                  </a:txBody>
                  <a:tcPr marT="63500" marB="63500" marR="63500" marL="6350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Examples</a:t>
                      </a:r>
                      <a:endParaRPr sz="1100"/>
                    </a:p>
                  </a:txBody>
                  <a:tcPr marT="63500" marB="63500" marR="63500" marL="6350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Examples</a:t>
                      </a:r>
                      <a:endParaRPr sz="1100"/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  <p:sp>
        <p:nvSpPr>
          <p:cNvPr id="74" name="Google Shape;74;p14"/>
          <p:cNvSpPr txBox="1"/>
          <p:nvPr/>
        </p:nvSpPr>
        <p:spPr>
          <a:xfrm>
            <a:off x="129100" y="332975"/>
            <a:ext cx="84060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800"/>
          </a:p>
        </p:txBody>
      </p:sp>
      <p:graphicFrame>
        <p:nvGraphicFramePr>
          <p:cNvPr id="75" name="Google Shape;75;p14"/>
          <p:cNvGraphicFramePr/>
          <p:nvPr/>
        </p:nvGraphicFramePr>
        <p:xfrm>
          <a:off x="887175" y="107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{4D33EE0A-C87F-4C55-AE1A-1F3B559CADB3}</a:tableStyleId>
              </a:tblPr>
              <a:tblGrid>
                <a:gridCol w="2343150"/>
                <a:gridCol w="2343150"/>
                <a:gridCol w="2343150"/>
              </a:tblGrid>
              <a:tr h="20574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Perspective One</a:t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100"/>
                        <a:t>I</a:t>
                      </a:r>
                      <a:r>
                        <a:rPr i="1" lang="en" sz="1200"/>
                        <a:t>n these three boxes, have the students jot down key words and ideas found in each perspective.</a:t>
                      </a:r>
                      <a:endParaRPr i="1"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1"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200"/>
                        <a:t>Encourage them to make this brief. </a:t>
                      </a:r>
                      <a:endParaRPr i="1"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200"/>
                        <a:t>This is not the place for sentences.</a:t>
                      </a:r>
                      <a:endParaRPr sz="1200"/>
                    </a:p>
                  </a:txBody>
                  <a:tcPr marT="63500" marB="63500" marR="63500" marL="6350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Perspective Two</a:t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Perspective Three</a:t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Students should use the boxes to check which perspectives they intend to use for their writing.</a:t>
                      </a:r>
                      <a:endParaRPr sz="1200"/>
                    </a:p>
                  </a:txBody>
                  <a:tcPr marT="63500" marB="63500" marR="63500" marL="63500"/>
                </a:tc>
              </a:tr>
              <a:tr h="7239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Summary of P1</a:t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100"/>
                        <a:t>In these three boxes, have the student write a brief summary of the perspective </a:t>
                      </a:r>
                      <a:r>
                        <a:rPr b="1" i="1" lang="en" sz="1100"/>
                        <a:t>in their own words </a:t>
                      </a:r>
                      <a:r>
                        <a:rPr i="1" lang="en" sz="1100"/>
                        <a:t>based on the key words.</a:t>
                      </a:r>
                      <a:endParaRPr i="1"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100"/>
                        <a:t>Have students read over their brainstorming blocks and choose whether they disagree, agree or are neutral.  Encourage students to choose 2 or 3  of the perspectives to begin their thesis writing, differentiating as needed to meet the students’ needs.</a:t>
                      </a:r>
                      <a:endParaRPr sz="1100"/>
                    </a:p>
                  </a:txBody>
                  <a:tcPr marT="63500" marB="63500" marR="63500" marL="6350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Summary of P2</a:t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Agree       Neutral   Disagree</a:t>
                      </a:r>
                      <a:endParaRPr sz="1100"/>
                    </a:p>
                  </a:txBody>
                  <a:tcPr marT="63500" marB="63500" marR="63500" marL="6350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Summary of P3</a:t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Agree       Neutral   Disagree</a:t>
                      </a:r>
                      <a:endParaRPr sz="1100"/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/>
          <p:nvPr/>
        </p:nvSpPr>
        <p:spPr>
          <a:xfrm>
            <a:off x="129100" y="332975"/>
            <a:ext cx="84060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800"/>
          </a:p>
        </p:txBody>
      </p:sp>
      <p:graphicFrame>
        <p:nvGraphicFramePr>
          <p:cNvPr id="81" name="Google Shape;81;p15"/>
          <p:cNvGraphicFramePr/>
          <p:nvPr/>
        </p:nvGraphicFramePr>
        <p:xfrm>
          <a:off x="152400" y="152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{4D33EE0A-C87F-4C55-AE1A-1F3B559CADB3}</a:tableStyleId>
              </a:tblPr>
              <a:tblGrid>
                <a:gridCol w="2912500"/>
                <a:gridCol w="2912500"/>
                <a:gridCol w="2912500"/>
              </a:tblGrid>
              <a:tr h="28959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Examples</a:t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/>
                        <a:t>In these three boxes, have the student make connections to the perspectives by using examples from history, current events or personal experiences to make their arguments.</a:t>
                      </a:r>
                      <a:endParaRPr i="1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/>
                        <a:t>Give students examples as needed.</a:t>
                      </a:r>
                      <a:endParaRPr i="1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1" sz="1100"/>
                    </a:p>
                  </a:txBody>
                  <a:tcPr marT="63500" marB="63500" marR="63500" marL="6350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Examples</a:t>
                      </a:r>
                      <a:endParaRPr sz="1100"/>
                    </a:p>
                  </a:txBody>
                  <a:tcPr marT="63500" marB="63500" marR="63500" marL="6350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Examples</a:t>
                      </a:r>
                      <a:endParaRPr sz="1100"/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  <p:sp>
        <p:nvSpPr>
          <p:cNvPr id="82" name="Google Shape;82;p15"/>
          <p:cNvSpPr txBox="1"/>
          <p:nvPr/>
        </p:nvSpPr>
        <p:spPr>
          <a:xfrm>
            <a:off x="855000" y="3363875"/>
            <a:ext cx="7332300" cy="8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i="1" lang="en" sz="1800"/>
              <a:t>When students write their thesis, encourage them to use appropriate transition words such as while, although or however. Students should be stating their position or counter arguments for the perspectives.</a:t>
            </a:r>
            <a:endParaRPr i="1"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i="1" lang="en" sz="1800"/>
              <a:t>Thesis:</a:t>
            </a:r>
            <a:endParaRPr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