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80" r:id="rId3"/>
    <p:sldId id="257" r:id="rId4"/>
    <p:sldId id="259" r:id="rId5"/>
    <p:sldId id="281" r:id="rId6"/>
    <p:sldId id="260" r:id="rId7"/>
    <p:sldId id="268" r:id="rId8"/>
    <p:sldId id="264" r:id="rId9"/>
    <p:sldId id="262" r:id="rId10"/>
    <p:sldId id="269" r:id="rId11"/>
    <p:sldId id="275" r:id="rId12"/>
    <p:sldId id="270" r:id="rId13"/>
    <p:sldId id="271" r:id="rId14"/>
    <p:sldId id="272" r:id="rId15"/>
    <p:sldId id="274"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68" autoAdjust="0"/>
    <p:restoredTop sz="96159" autoAdjust="0"/>
  </p:normalViewPr>
  <p:slideViewPr>
    <p:cSldViewPr>
      <p:cViewPr varScale="1">
        <p:scale>
          <a:sx n="82" d="100"/>
          <a:sy n="82" d="100"/>
        </p:scale>
        <p:origin x="176" y="1040"/>
      </p:cViewPr>
      <p:guideLst>
        <p:guide orient="horz" pos="2160"/>
        <p:guide pos="2880"/>
      </p:guideLst>
    </p:cSldViewPr>
  </p:slideViewPr>
  <p:outlineViewPr>
    <p:cViewPr>
      <p:scale>
        <a:sx n="33" d="100"/>
        <a:sy n="33" d="100"/>
      </p:scale>
      <p:origin x="0" y="2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F44D60-528B-4DF0-910B-77A4D209F482}" type="datetimeFigureOut">
              <a:rPr lang="en-US" smtClean="0"/>
              <a:pPr/>
              <a:t>9/10/20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9A8E2-A387-4C82-9926-E0977D7C2C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59A8E2-A387-4C82-9926-E0977D7C2CC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Option</a:t>
            </a:r>
            <a:r>
              <a:rPr lang="en-US" baseline="0" dirty="0"/>
              <a:t> #1</a:t>
            </a:r>
            <a:endParaRPr lang="en-US" dirty="0"/>
          </a:p>
        </p:txBody>
      </p:sp>
      <p:sp>
        <p:nvSpPr>
          <p:cNvPr id="4" name="Slide Number Placeholder 3"/>
          <p:cNvSpPr>
            <a:spLocks noGrp="1"/>
          </p:cNvSpPr>
          <p:nvPr>
            <p:ph type="sldNum" sz="quarter" idx="10"/>
          </p:nvPr>
        </p:nvSpPr>
        <p:spPr/>
        <p:txBody>
          <a:bodyPr/>
          <a:lstStyle/>
          <a:p>
            <a:fld id="{3D59A8E2-A387-4C82-9926-E0977D7C2CC9}"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E11B6F3-4305-4456-8D5F-EF975286B37A}" type="datetimeFigureOut">
              <a:rPr lang="en-US" smtClean="0"/>
              <a:pPr/>
              <a:t>9/10/20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34D6D13-0184-475C-8953-0666C016F8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0"/>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11B6F3-4305-4456-8D5F-EF975286B37A}" type="datetimeFigureOut">
              <a:rPr lang="en-US" smtClean="0"/>
              <a:pPr/>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D6D13-0184-475C-8953-0666C016F8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11B6F3-4305-4456-8D5F-EF975286B37A}" type="datetimeFigureOut">
              <a:rPr lang="en-US" smtClean="0"/>
              <a:pPr/>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D6D13-0184-475C-8953-0666C016F8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11B6F3-4305-4456-8D5F-EF975286B37A}" type="datetimeFigureOut">
              <a:rPr lang="en-US" smtClean="0"/>
              <a:pPr/>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D6D13-0184-475C-8953-0666C016F865}"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E11B6F3-4305-4456-8D5F-EF975286B37A}" type="datetimeFigureOut">
              <a:rPr lang="en-US" smtClean="0"/>
              <a:pPr/>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D6D13-0184-475C-8953-0666C016F86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E11B6F3-4305-4456-8D5F-EF975286B37A}" type="datetimeFigureOut">
              <a:rPr lang="en-US" smtClean="0"/>
              <a:pPr/>
              <a:t>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D6D13-0184-475C-8953-0666C016F865}"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E11B6F3-4305-4456-8D5F-EF975286B37A}" type="datetimeFigureOut">
              <a:rPr lang="en-US" smtClean="0"/>
              <a:pPr/>
              <a:t>9/10/20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4D6D13-0184-475C-8953-0666C016F86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E11B6F3-4305-4456-8D5F-EF975286B37A}" type="datetimeFigureOut">
              <a:rPr lang="en-US" smtClean="0"/>
              <a:pPr/>
              <a:t>9/10/20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4D6D13-0184-475C-8953-0666C016F865}"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1B6F3-4305-4456-8D5F-EF975286B37A}" type="datetimeFigureOut">
              <a:rPr lang="en-US" smtClean="0"/>
              <a:pPr/>
              <a:t>9/10/20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4D6D13-0184-475C-8953-0666C016F8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E11B6F3-4305-4456-8D5F-EF975286B37A}" type="datetimeFigureOut">
              <a:rPr lang="en-US" smtClean="0"/>
              <a:pPr/>
              <a:t>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D6D13-0184-475C-8953-0666C016F86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E11B6F3-4305-4456-8D5F-EF975286B37A}" type="datetimeFigureOut">
              <a:rPr lang="en-US" smtClean="0"/>
              <a:pPr/>
              <a:t>9/10/20</a:t>
            </a:fld>
            <a:endParaRPr lang="en-US"/>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34D6D13-0184-475C-8953-0666C016F865}" type="slidenum">
              <a:rPr lang="en-US" smtClean="0"/>
              <a:pPr/>
              <a:t>‹#›</a:t>
            </a:fld>
            <a:endParaRPr lang="en-US"/>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E11B6F3-4305-4456-8D5F-EF975286B37A}" type="datetimeFigureOut">
              <a:rPr lang="en-US" smtClean="0"/>
              <a:pPr/>
              <a:t>9/10/20</a:t>
            </a:fld>
            <a:endParaRPr lang="en-US"/>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334D6D13-0184-475C-8953-0666C016F8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hargettlm@gatescountyschools.ne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sz="6000" dirty="0">
                <a:solidFill>
                  <a:srgbClr val="0070C0"/>
                </a:solidFill>
              </a:rPr>
            </a:br>
            <a:br>
              <a:rPr lang="en-US" sz="6000" dirty="0">
                <a:solidFill>
                  <a:srgbClr val="0070C0"/>
                </a:solidFill>
              </a:rPr>
            </a:br>
            <a:br>
              <a:rPr lang="en-US" sz="6000" dirty="0">
                <a:solidFill>
                  <a:srgbClr val="0070C0"/>
                </a:solidFill>
              </a:rPr>
            </a:br>
            <a:r>
              <a:rPr lang="en-US" sz="6000" dirty="0">
                <a:solidFill>
                  <a:srgbClr val="0070C0"/>
                </a:solidFill>
              </a:rPr>
              <a:t>Parent Portal </a:t>
            </a:r>
            <a:br>
              <a:rPr lang="en-US" sz="6000" dirty="0">
                <a:solidFill>
                  <a:srgbClr val="0070C0"/>
                </a:solidFill>
              </a:rPr>
            </a:br>
            <a:r>
              <a:rPr lang="en-US" sz="6000" dirty="0">
                <a:solidFill>
                  <a:srgbClr val="0070C0"/>
                </a:solidFill>
              </a:rPr>
              <a:t>User Guide</a:t>
            </a:r>
            <a:br>
              <a:rPr lang="en-US" dirty="0"/>
            </a:br>
            <a:br>
              <a:rPr lang="en-US" dirty="0"/>
            </a:br>
            <a:endParaRPr lang="en-US" dirty="0"/>
          </a:p>
        </p:txBody>
      </p:sp>
      <p:sp>
        <p:nvSpPr>
          <p:cNvPr id="3" name="Subtitle 2"/>
          <p:cNvSpPr>
            <a:spLocks noGrp="1"/>
          </p:cNvSpPr>
          <p:nvPr>
            <p:ph type="subTitle" idx="1"/>
          </p:nvPr>
        </p:nvSpPr>
        <p:spPr>
          <a:xfrm>
            <a:off x="685800" y="2884412"/>
            <a:ext cx="7848600" cy="1037556"/>
          </a:xfrm>
        </p:spPr>
        <p:txBody>
          <a:bodyPr>
            <a:normAutofit fontScale="70000" lnSpcReduction="20000"/>
          </a:bodyPr>
          <a:lstStyle/>
          <a:p>
            <a:r>
              <a:rPr lang="en-US" sz="3600" dirty="0">
                <a:solidFill>
                  <a:srgbClr val="FF0000"/>
                </a:solidFill>
              </a:rPr>
              <a:t>Gates County Schools</a:t>
            </a:r>
            <a:br>
              <a:rPr lang="en-US" sz="3600" dirty="0">
                <a:solidFill>
                  <a:srgbClr val="FF0000"/>
                </a:solidFill>
              </a:rPr>
            </a:br>
            <a:br>
              <a:rPr lang="en-US" sz="3600" dirty="0">
                <a:solidFill>
                  <a:srgbClr val="FF0000"/>
                </a:solidFill>
              </a:rPr>
            </a:br>
            <a:endParaRPr lang="en-US" sz="3600" dirty="0">
              <a:solidFill>
                <a:srgbClr val="FF0000"/>
              </a:solidFill>
            </a:endParaRPr>
          </a:p>
        </p:txBody>
      </p:sp>
      <p:pic>
        <p:nvPicPr>
          <p:cNvPr id="5125" name="Picture 5" descr="C:\Users\Lauren\AppData\Local\Microsoft\Windows\Temporary Internet Files\Content.IE5\5NB292L6\MC900382578[1].jpg"/>
          <p:cNvPicPr>
            <a:picLocks noChangeAspect="1" noChangeArrowheads="1"/>
          </p:cNvPicPr>
          <p:nvPr/>
        </p:nvPicPr>
        <p:blipFill>
          <a:blip r:embed="rId3" cstate="print"/>
          <a:srcRect/>
          <a:stretch>
            <a:fillRect/>
          </a:stretch>
        </p:blipFill>
        <p:spPr bwMode="auto">
          <a:xfrm>
            <a:off x="381000" y="1219200"/>
            <a:ext cx="4114800" cy="3505200"/>
          </a:xfrm>
          <a:prstGeom prst="rect">
            <a:avLst/>
          </a:prstGeom>
          <a:noFill/>
        </p:spPr>
      </p:pic>
      <p:sp>
        <p:nvSpPr>
          <p:cNvPr id="5" name="TextBox 4"/>
          <p:cNvSpPr txBox="1"/>
          <p:nvPr/>
        </p:nvSpPr>
        <p:spPr>
          <a:xfrm>
            <a:off x="1676400" y="5791200"/>
            <a:ext cx="5548491" cy="830997"/>
          </a:xfrm>
          <a:prstGeom prst="rect">
            <a:avLst/>
          </a:prstGeom>
          <a:noFill/>
        </p:spPr>
        <p:txBody>
          <a:bodyPr wrap="square" rtlCol="0">
            <a:spAutoFit/>
          </a:bodyPr>
          <a:lstStyle/>
          <a:p>
            <a:pPr algn="ctr"/>
            <a:r>
              <a:rPr lang="en-US" sz="1600" dirty="0"/>
              <a:t>Dr. Barry Williams, Superintendent</a:t>
            </a:r>
          </a:p>
          <a:p>
            <a:pPr algn="ctr"/>
            <a:r>
              <a:rPr lang="en-US" sz="1600" dirty="0"/>
              <a:t>Lola N. </a:t>
            </a:r>
            <a:r>
              <a:rPr lang="en-US" sz="1600" dirty="0" err="1"/>
              <a:t>Rountree</a:t>
            </a:r>
            <a:r>
              <a:rPr lang="en-US" sz="1600" dirty="0"/>
              <a:t>, Director of Student Data Systems</a:t>
            </a:r>
          </a:p>
          <a:p>
            <a:pPr algn="ctr"/>
            <a:r>
              <a:rPr lang="en-US" sz="1600" dirty="0"/>
              <a:t>Lauren Hargett, Elementary Data Manager </a:t>
            </a:r>
          </a:p>
        </p:txBody>
      </p:sp>
      <p:sp>
        <p:nvSpPr>
          <p:cNvPr id="8" name="Subtitle 2">
            <a:extLst>
              <a:ext uri="{FF2B5EF4-FFF2-40B4-BE49-F238E27FC236}">
                <a16:creationId xmlns:a16="http://schemas.microsoft.com/office/drawing/2014/main" id="{783F4739-B3D1-194A-B078-402D5509B460}"/>
              </a:ext>
            </a:extLst>
          </p:cNvPr>
          <p:cNvSpPr txBox="1">
            <a:spLocks/>
          </p:cNvSpPr>
          <p:nvPr/>
        </p:nvSpPr>
        <p:spPr>
          <a:xfrm>
            <a:off x="1143000" y="4337806"/>
            <a:ext cx="7848600" cy="1037556"/>
          </a:xfrm>
          <a:prstGeom prst="rect">
            <a:avLst/>
          </a:prstGeom>
        </p:spPr>
        <p:txBody>
          <a:bodyPr vert="horz" lIns="45720" rIns="45720">
            <a:normAutofit fontScale="70000" lnSpcReduction="20000"/>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en-US" sz="3600" dirty="0">
                <a:solidFill>
                  <a:srgbClr val="FF0000"/>
                </a:solidFill>
              </a:rPr>
              <a:t>T. S. Cooper Elementary School</a:t>
            </a:r>
            <a:br>
              <a:rPr lang="en-US" sz="3600" dirty="0">
                <a:solidFill>
                  <a:srgbClr val="FF0000"/>
                </a:solidFill>
              </a:rPr>
            </a:br>
            <a:br>
              <a:rPr lang="en-US" sz="3600" dirty="0">
                <a:solidFill>
                  <a:srgbClr val="FF0000"/>
                </a:solidFill>
              </a:rPr>
            </a:br>
            <a:endParaRPr lang="en-US" sz="36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auren\Desktop\Screen shot.png"/>
          <p:cNvPicPr>
            <a:picLocks noChangeAspect="1" noChangeArrowheads="1"/>
          </p:cNvPicPr>
          <p:nvPr/>
        </p:nvPicPr>
        <p:blipFill>
          <a:blip r:embed="rId2" cstate="print"/>
          <a:srcRect r="2500" b="4124"/>
          <a:stretch>
            <a:fillRect/>
          </a:stretch>
        </p:blipFill>
        <p:spPr bwMode="auto">
          <a:xfrm>
            <a:off x="0" y="0"/>
            <a:ext cx="9144000" cy="7696200"/>
          </a:xfrm>
          <a:prstGeom prst="rect">
            <a:avLst/>
          </a:prstGeom>
          <a:solidFill>
            <a:srgbClr val="000000">
              <a:shade val="95000"/>
            </a:srgbClr>
          </a:solidFill>
          <a:ln w="444500" cap="sq">
            <a:solidFill>
              <a:schemeClr val="bg1"/>
            </a:solidFill>
            <a:miter lim="800000"/>
          </a:ln>
          <a:effectLst>
            <a:outerShdw blurRad="254000" dist="190500" dir="2700000" sy="90000" algn="bl" rotWithShape="0">
              <a:srgbClr val="000000">
                <a:alpha val="40000"/>
              </a:srgbClr>
            </a:outerShdw>
          </a:effectLst>
        </p:spPr>
      </p:pic>
      <p:sp>
        <p:nvSpPr>
          <p:cNvPr id="4" name="Rectangle 3"/>
          <p:cNvSpPr/>
          <p:nvPr/>
        </p:nvSpPr>
        <p:spPr>
          <a:xfrm>
            <a:off x="228600" y="533400"/>
            <a:ext cx="914400" cy="228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38400" y="1143000"/>
            <a:ext cx="1066800" cy="228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6096000" y="1371600"/>
            <a:ext cx="76200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86200" y="1066801"/>
            <a:ext cx="4556055" cy="276999"/>
          </a:xfrm>
          <a:prstGeom prst="rect">
            <a:avLst/>
          </a:prstGeom>
          <a:noFill/>
        </p:spPr>
        <p:txBody>
          <a:bodyPr wrap="none" rtlCol="0">
            <a:spAutoFit/>
          </a:bodyPr>
          <a:lstStyle/>
          <a:p>
            <a:pPr lvl="1"/>
            <a:r>
              <a:rPr lang="en-US" sz="1200" dirty="0">
                <a:solidFill>
                  <a:srgbClr val="FF0000"/>
                </a:solidFill>
              </a:rPr>
              <a:t>Click on the hyperlink to view Grades in more detail </a:t>
            </a:r>
          </a:p>
        </p:txBody>
      </p:sp>
      <p:sp>
        <p:nvSpPr>
          <p:cNvPr id="15" name="TextBox 14"/>
          <p:cNvSpPr txBox="1"/>
          <p:nvPr/>
        </p:nvSpPr>
        <p:spPr>
          <a:xfrm>
            <a:off x="3886200" y="4724401"/>
            <a:ext cx="6523173" cy="276999"/>
          </a:xfrm>
          <a:prstGeom prst="rect">
            <a:avLst/>
          </a:prstGeom>
          <a:noFill/>
        </p:spPr>
        <p:txBody>
          <a:bodyPr wrap="square" rtlCol="0">
            <a:spAutoFit/>
          </a:bodyPr>
          <a:lstStyle/>
          <a:p>
            <a:r>
              <a:rPr lang="en-US" sz="1200" dirty="0">
                <a:solidFill>
                  <a:srgbClr val="FF0000"/>
                </a:solidFill>
              </a:rPr>
              <a:t>Click on hyperlink to view Attendance in more detail</a:t>
            </a:r>
          </a:p>
        </p:txBody>
      </p:sp>
      <p:cxnSp>
        <p:nvCxnSpPr>
          <p:cNvPr id="17" name="Straight Arrow Connector 16"/>
          <p:cNvCxnSpPr/>
          <p:nvPr/>
        </p:nvCxnSpPr>
        <p:spPr>
          <a:xfrm>
            <a:off x="6324600" y="4953000"/>
            <a:ext cx="8382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391400" y="4953000"/>
            <a:ext cx="9906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495800" y="1981200"/>
            <a:ext cx="914400" cy="2514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flipV="1">
            <a:off x="7924800" y="0"/>
            <a:ext cx="381000" cy="152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352800" y="228601"/>
            <a:ext cx="4299531" cy="276999"/>
          </a:xfrm>
          <a:prstGeom prst="rect">
            <a:avLst/>
          </a:prstGeom>
          <a:noFill/>
        </p:spPr>
        <p:txBody>
          <a:bodyPr wrap="square" rtlCol="0">
            <a:spAutoFit/>
          </a:bodyPr>
          <a:lstStyle/>
          <a:p>
            <a:r>
              <a:rPr lang="en-US" sz="1200" dirty="0">
                <a:solidFill>
                  <a:srgbClr val="FF0000"/>
                </a:solidFill>
              </a:rPr>
              <a:t>Click on the help button for additional information</a:t>
            </a:r>
          </a:p>
        </p:txBody>
      </p:sp>
      <p:cxnSp>
        <p:nvCxnSpPr>
          <p:cNvPr id="50" name="Straight Arrow Connector 49"/>
          <p:cNvCxnSpPr/>
          <p:nvPr/>
        </p:nvCxnSpPr>
        <p:spPr>
          <a:xfrm flipV="1">
            <a:off x="7467600" y="152400"/>
            <a:ext cx="9144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19200" y="-708660"/>
            <a:ext cx="10820400" cy="8023860"/>
          </a:xfrm>
          <a:prstGeom prst="rect">
            <a:avLst/>
          </a:prstGeom>
          <a:noFill/>
          <a:ln w="9525">
            <a:solidFill>
              <a:schemeClr val="bg1">
                <a:lumMod val="75000"/>
              </a:schemeClr>
            </a:solidFill>
            <a:miter lim="800000"/>
            <a:headEnd/>
            <a:tailEnd/>
          </a:ln>
        </p:spPr>
      </p:pic>
      <p:sp>
        <p:nvSpPr>
          <p:cNvPr id="8" name="TextBox 7"/>
          <p:cNvSpPr txBox="1"/>
          <p:nvPr/>
        </p:nvSpPr>
        <p:spPr>
          <a:xfrm>
            <a:off x="1295400" y="1524001"/>
            <a:ext cx="8153400" cy="461665"/>
          </a:xfrm>
          <a:prstGeom prst="rect">
            <a:avLst/>
          </a:prstGeom>
          <a:noFill/>
        </p:spPr>
        <p:txBody>
          <a:bodyPr wrap="square" rtlCol="0">
            <a:spAutoFit/>
          </a:bodyPr>
          <a:lstStyle/>
          <a:p>
            <a:r>
              <a:rPr lang="en-US" sz="1200" dirty="0">
                <a:solidFill>
                  <a:srgbClr val="FF0000"/>
                </a:solidFill>
              </a:rPr>
              <a:t>**</a:t>
            </a:r>
            <a:r>
              <a:rPr lang="en-US" sz="1200" dirty="0"/>
              <a:t>This final grade may include assignments that are not yet published by the teacher. It may also be a result of </a:t>
            </a:r>
            <a:r>
              <a:rPr lang="en-US" sz="1200" u="sng" dirty="0">
                <a:solidFill>
                  <a:srgbClr val="FF0000"/>
                </a:solidFill>
              </a:rPr>
              <a:t>special weighting</a:t>
            </a:r>
            <a:r>
              <a:rPr lang="en-US" sz="1200" dirty="0"/>
              <a:t> used by the teacher.  Please contact your child’s teacher with any questions.</a:t>
            </a:r>
            <a:endParaRPr lang="en-US" sz="1200" dirty="0">
              <a:solidFill>
                <a:schemeClr val="bg2">
                  <a:lumMod val="50000"/>
                </a:schemeClr>
              </a:solidFill>
            </a:endParaRPr>
          </a:p>
        </p:txBody>
      </p:sp>
      <p:cxnSp>
        <p:nvCxnSpPr>
          <p:cNvPr id="10" name="Straight Arrow Connector 9"/>
          <p:cNvCxnSpPr/>
          <p:nvPr/>
        </p:nvCxnSpPr>
        <p:spPr>
          <a:xfrm flipV="1">
            <a:off x="6705600" y="1066800"/>
            <a:ext cx="10668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19600" y="3276601"/>
            <a:ext cx="3048000" cy="276999"/>
          </a:xfrm>
          <a:prstGeom prst="rect">
            <a:avLst/>
          </a:prstGeom>
          <a:noFill/>
        </p:spPr>
        <p:txBody>
          <a:bodyPr wrap="square" rtlCol="0">
            <a:spAutoFit/>
          </a:bodyPr>
          <a:lstStyle/>
          <a:p>
            <a:r>
              <a:rPr lang="en-US" sz="1200" dirty="0">
                <a:solidFill>
                  <a:srgbClr val="FF0000"/>
                </a:solidFill>
              </a:rPr>
              <a:t>View </a:t>
            </a:r>
            <a:r>
              <a:rPr lang="en-US" sz="1200" u="sng" dirty="0">
                <a:solidFill>
                  <a:srgbClr val="FF0000"/>
                </a:solidFill>
              </a:rPr>
              <a:t>Assignments</a:t>
            </a:r>
            <a:r>
              <a:rPr lang="en-US" sz="1200" dirty="0">
                <a:solidFill>
                  <a:srgbClr val="FF0000"/>
                </a:solidFill>
              </a:rPr>
              <a:t> and </a:t>
            </a:r>
            <a:r>
              <a:rPr lang="en-US" sz="1200" u="sng" dirty="0">
                <a:solidFill>
                  <a:srgbClr val="FF0000"/>
                </a:solidFill>
              </a:rPr>
              <a:t>Grades</a:t>
            </a:r>
          </a:p>
        </p:txBody>
      </p:sp>
      <p:cxnSp>
        <p:nvCxnSpPr>
          <p:cNvPr id="16" name="Straight Arrow Connector 15"/>
          <p:cNvCxnSpPr/>
          <p:nvPr/>
        </p:nvCxnSpPr>
        <p:spPr>
          <a:xfrm>
            <a:off x="5562600" y="4038600"/>
            <a:ext cx="914400"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638800" y="3581400"/>
            <a:ext cx="14478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048000" y="2590800"/>
            <a:ext cx="914400" cy="41148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85800" y="-152400"/>
            <a:ext cx="914400" cy="152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001000" y="-685800"/>
            <a:ext cx="457200" cy="762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tretch>
            <a:fillRect/>
          </a:stretch>
        </p:blipFill>
        <p:spPr bwMode="auto">
          <a:xfrm>
            <a:off x="0" y="-304800"/>
            <a:ext cx="9296400" cy="7391400"/>
          </a:xfrm>
          <a:prstGeom prst="rect">
            <a:avLst/>
          </a:prstGeom>
          <a:noFill/>
          <a:ln w="9525">
            <a:noFill/>
            <a:miter lim="800000"/>
            <a:headEnd/>
            <a:tailEnd/>
          </a:ln>
        </p:spPr>
      </p:pic>
      <p:sp>
        <p:nvSpPr>
          <p:cNvPr id="6" name="TextBox 5"/>
          <p:cNvSpPr txBox="1"/>
          <p:nvPr/>
        </p:nvSpPr>
        <p:spPr>
          <a:xfrm>
            <a:off x="1371601" y="2743201"/>
            <a:ext cx="10383776" cy="276999"/>
          </a:xfrm>
          <a:prstGeom prst="rect">
            <a:avLst/>
          </a:prstGeom>
          <a:noFill/>
        </p:spPr>
        <p:txBody>
          <a:bodyPr wrap="square" rtlCol="0">
            <a:spAutoFit/>
          </a:bodyPr>
          <a:lstStyle/>
          <a:p>
            <a:r>
              <a:rPr lang="en-US" sz="1200" dirty="0">
                <a:solidFill>
                  <a:srgbClr val="FF0000"/>
                </a:solidFill>
              </a:rPr>
              <a:t>**The Grade History Screen will show you </a:t>
            </a:r>
            <a:r>
              <a:rPr lang="en-US" sz="1200" u="sng" dirty="0">
                <a:solidFill>
                  <a:srgbClr val="FF0000"/>
                </a:solidFill>
              </a:rPr>
              <a:t>Historical Grades</a:t>
            </a:r>
            <a:r>
              <a:rPr lang="en-US" sz="1200" dirty="0">
                <a:solidFill>
                  <a:srgbClr val="FF0000"/>
                </a:solidFill>
              </a:rPr>
              <a:t> posted from the previous grading period.</a:t>
            </a:r>
          </a:p>
        </p:txBody>
      </p:sp>
      <p:cxnSp>
        <p:nvCxnSpPr>
          <p:cNvPr id="8" name="Straight Arrow Connector 7"/>
          <p:cNvCxnSpPr/>
          <p:nvPr/>
        </p:nvCxnSpPr>
        <p:spPr>
          <a:xfrm flipV="1">
            <a:off x="4191000" y="990600"/>
            <a:ext cx="838200" cy="1524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95400" y="1143000"/>
            <a:ext cx="762000" cy="1295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V="1">
            <a:off x="8001000" y="-304800"/>
            <a:ext cx="457200" cy="12191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1000" y="228600"/>
            <a:ext cx="914400" cy="152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57400" y="457200"/>
            <a:ext cx="914400" cy="228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28600" y="0"/>
            <a:ext cx="9372600" cy="6858000"/>
          </a:xfrm>
          <a:prstGeom prst="rect">
            <a:avLst/>
          </a:prstGeom>
          <a:noFill/>
          <a:ln w="9525">
            <a:noFill/>
            <a:miter lim="800000"/>
            <a:headEnd/>
            <a:tailEnd/>
          </a:ln>
        </p:spPr>
      </p:pic>
      <p:sp>
        <p:nvSpPr>
          <p:cNvPr id="6" name="Rectangle 5"/>
          <p:cNvSpPr/>
          <p:nvPr/>
        </p:nvSpPr>
        <p:spPr>
          <a:xfrm>
            <a:off x="1066800" y="1371600"/>
            <a:ext cx="914400" cy="5486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457200"/>
            <a:ext cx="914400" cy="152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4600" y="762000"/>
            <a:ext cx="914400" cy="152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0" y="0"/>
            <a:ext cx="457200" cy="152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43000" y="152401"/>
            <a:ext cx="10256508" cy="276999"/>
          </a:xfrm>
          <a:prstGeom prst="rect">
            <a:avLst/>
          </a:prstGeom>
          <a:noFill/>
        </p:spPr>
        <p:txBody>
          <a:bodyPr wrap="square" rtlCol="0">
            <a:spAutoFit/>
          </a:bodyPr>
          <a:lstStyle/>
          <a:p>
            <a:r>
              <a:rPr lang="en-US" sz="1200" dirty="0">
                <a:solidFill>
                  <a:srgbClr val="FF0000"/>
                </a:solidFill>
              </a:rPr>
              <a:t>****Attendance History gives you an overall view of your child’s attendance to date.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6200" y="0"/>
            <a:ext cx="9220200" cy="7924800"/>
          </a:xfrm>
          <a:prstGeom prst="rect">
            <a:avLst/>
          </a:prstGeom>
          <a:noFill/>
          <a:ln w="9525">
            <a:noFill/>
            <a:miter lim="800000"/>
            <a:headEnd/>
            <a:tailEnd/>
          </a:ln>
        </p:spPr>
      </p:pic>
      <p:sp>
        <p:nvSpPr>
          <p:cNvPr id="11" name="Rectangle 10"/>
          <p:cNvSpPr/>
          <p:nvPr/>
        </p:nvSpPr>
        <p:spPr>
          <a:xfrm>
            <a:off x="2971800" y="1676400"/>
            <a:ext cx="685800" cy="1371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10200" y="1676400"/>
            <a:ext cx="685800" cy="1371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9800" y="838200"/>
            <a:ext cx="990600" cy="228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8600" y="533400"/>
            <a:ext cx="914400" cy="228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848600" y="0"/>
            <a:ext cx="457200" cy="228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86201" y="990601"/>
            <a:ext cx="3571067" cy="276999"/>
          </a:xfrm>
          <a:prstGeom prst="rect">
            <a:avLst/>
          </a:prstGeom>
          <a:noFill/>
        </p:spPr>
        <p:txBody>
          <a:bodyPr wrap="square" rtlCol="0">
            <a:spAutoFit/>
          </a:bodyPr>
          <a:lstStyle/>
          <a:p>
            <a:r>
              <a:rPr lang="en-US" sz="1200" dirty="0">
                <a:solidFill>
                  <a:srgbClr val="FF0000"/>
                </a:solidFill>
              </a:rPr>
              <a:t>Click on the teachers name to send an email</a:t>
            </a:r>
          </a:p>
        </p:txBody>
      </p:sp>
      <p:cxnSp>
        <p:nvCxnSpPr>
          <p:cNvPr id="18" name="Straight Arrow Connector 17"/>
          <p:cNvCxnSpPr/>
          <p:nvPr/>
        </p:nvCxnSpPr>
        <p:spPr>
          <a:xfrm flipH="1">
            <a:off x="6096000" y="1295400"/>
            <a:ext cx="9906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133600" y="4114801"/>
            <a:ext cx="4724400" cy="1015663"/>
          </a:xfrm>
          <a:prstGeom prst="rect">
            <a:avLst/>
          </a:prstGeom>
        </p:spPr>
        <p:txBody>
          <a:bodyPr wrap="square">
            <a:spAutoFit/>
          </a:bodyPr>
          <a:lstStyle/>
          <a:p>
            <a:r>
              <a:rPr lang="en-US" sz="1200" dirty="0">
                <a:solidFill>
                  <a:srgbClr val="FF0000"/>
                </a:solidFill>
              </a:rPr>
              <a:t>**</a:t>
            </a:r>
            <a:r>
              <a:rPr lang="en-US" sz="1200" u="sng" dirty="0">
                <a:solidFill>
                  <a:srgbClr val="FF0000"/>
                </a:solidFill>
              </a:rPr>
              <a:t>Note</a:t>
            </a:r>
            <a:r>
              <a:rPr lang="en-US" sz="1200" dirty="0"/>
              <a:t>: To use the e-mail function, your Web browser</a:t>
            </a:r>
          </a:p>
          <a:p>
            <a:r>
              <a:rPr lang="en-US" sz="1200" dirty="0"/>
              <a:t>must be properly configured to automatically open an e-mail </a:t>
            </a:r>
          </a:p>
          <a:p>
            <a:r>
              <a:rPr lang="en-US" sz="1200" dirty="0"/>
              <a:t>application, and the e-mail application must be properly </a:t>
            </a:r>
          </a:p>
          <a:p>
            <a:r>
              <a:rPr lang="en-US" sz="1200" dirty="0"/>
              <a:t>configured to send e-mail messages. </a:t>
            </a:r>
          </a:p>
          <a:p>
            <a:r>
              <a:rPr lang="en-US" sz="1200" dirty="0"/>
              <a:t> </a:t>
            </a:r>
          </a:p>
        </p:txBody>
      </p:sp>
      <p:sp>
        <p:nvSpPr>
          <p:cNvPr id="17" name="TextBox 16"/>
          <p:cNvSpPr txBox="1"/>
          <p:nvPr/>
        </p:nvSpPr>
        <p:spPr>
          <a:xfrm>
            <a:off x="1676400" y="152400"/>
            <a:ext cx="3895618" cy="276999"/>
          </a:xfrm>
          <a:prstGeom prst="rect">
            <a:avLst/>
          </a:prstGeom>
          <a:noFill/>
        </p:spPr>
        <p:txBody>
          <a:bodyPr wrap="square" rtlCol="0">
            <a:spAutoFit/>
          </a:bodyPr>
          <a:lstStyle/>
          <a:p>
            <a:r>
              <a:rPr lang="en-US" sz="1200" dirty="0">
                <a:solidFill>
                  <a:srgbClr val="FF0000"/>
                </a:solidFill>
              </a:rPr>
              <a:t>Select a reporting term to view teacher comments</a:t>
            </a:r>
          </a:p>
        </p:txBody>
      </p:sp>
      <p:cxnSp>
        <p:nvCxnSpPr>
          <p:cNvPr id="20" name="Straight Arrow Connector 19"/>
          <p:cNvCxnSpPr/>
          <p:nvPr/>
        </p:nvCxnSpPr>
        <p:spPr>
          <a:xfrm flipH="1">
            <a:off x="2362200" y="609600"/>
            <a:ext cx="12192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52400" y="-152400"/>
            <a:ext cx="9296400" cy="7239000"/>
          </a:xfrm>
          <a:prstGeom prst="rect">
            <a:avLst/>
          </a:prstGeom>
          <a:noFill/>
          <a:ln w="9525">
            <a:noFill/>
            <a:miter lim="800000"/>
            <a:headEnd/>
            <a:tailEnd/>
          </a:ln>
        </p:spPr>
      </p:pic>
      <p:sp>
        <p:nvSpPr>
          <p:cNvPr id="8" name="Rectangle 7"/>
          <p:cNvSpPr/>
          <p:nvPr/>
        </p:nvSpPr>
        <p:spPr>
          <a:xfrm>
            <a:off x="3581400" y="2209800"/>
            <a:ext cx="914400" cy="152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67200" y="1447800"/>
            <a:ext cx="533400" cy="228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67200" y="1600200"/>
            <a:ext cx="533400" cy="152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67200" y="1752600"/>
            <a:ext cx="762000" cy="228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4800" y="304800"/>
            <a:ext cx="914400" cy="2286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848600" y="-152400"/>
            <a:ext cx="381000" cy="152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048001"/>
            <a:ext cx="8474368" cy="276999"/>
          </a:xfrm>
          <a:prstGeom prst="rect">
            <a:avLst/>
          </a:prstGeom>
          <a:noFill/>
        </p:spPr>
        <p:txBody>
          <a:bodyPr wrap="square" rtlCol="0">
            <a:spAutoFit/>
          </a:bodyPr>
          <a:lstStyle/>
          <a:p>
            <a:r>
              <a:rPr lang="en-US" sz="1200" dirty="0">
                <a:solidFill>
                  <a:srgbClr val="FF0000"/>
                </a:solidFill>
              </a:rPr>
              <a:t>**Under Account Preferences you can change your username and password.  Click on the pencil to edit.</a:t>
            </a:r>
          </a:p>
        </p:txBody>
      </p:sp>
      <p:cxnSp>
        <p:nvCxnSpPr>
          <p:cNvPr id="20" name="Straight Arrow Connector 19"/>
          <p:cNvCxnSpPr/>
          <p:nvPr/>
        </p:nvCxnSpPr>
        <p:spPr>
          <a:xfrm flipV="1">
            <a:off x="3657600" y="2590800"/>
            <a:ext cx="6858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52602" y="1"/>
            <a:ext cx="5290231" cy="276999"/>
          </a:xfrm>
          <a:prstGeom prst="rect">
            <a:avLst/>
          </a:prstGeom>
          <a:noFill/>
        </p:spPr>
        <p:txBody>
          <a:bodyPr wrap="square" rtlCol="0">
            <a:spAutoFit/>
          </a:bodyPr>
          <a:lstStyle/>
          <a:p>
            <a:r>
              <a:rPr lang="en-US" sz="1200" dirty="0">
                <a:solidFill>
                  <a:srgbClr val="FF0000"/>
                </a:solidFill>
              </a:rPr>
              <a:t>To add additional students to your account select the Students tab.</a:t>
            </a:r>
          </a:p>
        </p:txBody>
      </p:sp>
      <p:cxnSp>
        <p:nvCxnSpPr>
          <p:cNvPr id="24" name="Straight Arrow Connector 23"/>
          <p:cNvCxnSpPr/>
          <p:nvPr/>
        </p:nvCxnSpPr>
        <p:spPr>
          <a:xfrm flipH="1">
            <a:off x="1752600" y="304800"/>
            <a:ext cx="9144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18288000" cy="10287000"/>
          </a:xfrm>
          <a:prstGeom prst="rect">
            <a:avLst/>
          </a:prstGeom>
          <a:noFill/>
          <a:ln w="9525">
            <a:noFill/>
            <a:miter lim="800000"/>
            <a:headEnd/>
            <a:tailEnd/>
          </a:ln>
        </p:spPr>
      </p:pic>
      <p:sp>
        <p:nvSpPr>
          <p:cNvPr id="3" name="Rectangle 2"/>
          <p:cNvSpPr/>
          <p:nvPr/>
        </p:nvSpPr>
        <p:spPr>
          <a:xfrm>
            <a:off x="609600" y="685800"/>
            <a:ext cx="1828800" cy="3048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90800" y="2590800"/>
            <a:ext cx="914400" cy="9144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0800000" flipV="1">
            <a:off x="2895600" y="3779750"/>
            <a:ext cx="9410184" cy="276999"/>
          </a:xfrm>
          <a:prstGeom prst="rect">
            <a:avLst/>
          </a:prstGeom>
          <a:noFill/>
        </p:spPr>
        <p:txBody>
          <a:bodyPr wrap="square" rtlCol="0">
            <a:spAutoFit/>
          </a:bodyPr>
          <a:lstStyle/>
          <a:p>
            <a:r>
              <a:rPr lang="en-US" sz="1200" dirty="0">
                <a:solidFill>
                  <a:srgbClr val="FF0000"/>
                </a:solidFill>
              </a:rPr>
              <a:t>*Click on the Add button to add more students to your account.</a:t>
            </a:r>
          </a:p>
        </p:txBody>
      </p:sp>
      <p:cxnSp>
        <p:nvCxnSpPr>
          <p:cNvPr id="7" name="Straight Arrow Connector 6"/>
          <p:cNvCxnSpPr/>
          <p:nvPr/>
        </p:nvCxnSpPr>
        <p:spPr>
          <a:xfrm flipV="1">
            <a:off x="5029200" y="2667000"/>
            <a:ext cx="76200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62200" y="4343401"/>
            <a:ext cx="7772400" cy="261610"/>
          </a:xfrm>
          <a:prstGeom prst="rect">
            <a:avLst/>
          </a:prstGeom>
          <a:noFill/>
        </p:spPr>
        <p:txBody>
          <a:bodyPr wrap="square" rtlCol="0">
            <a:spAutoFit/>
          </a:bodyPr>
          <a:lstStyle/>
          <a:p>
            <a:r>
              <a:rPr lang="en-US" sz="1100" dirty="0">
                <a:solidFill>
                  <a:srgbClr val="FF0000"/>
                </a:solidFill>
              </a:rPr>
              <a:t>**Enter your students name and the ID and Password given to you by the Data Manager and Submit.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1600" b="1" dirty="0" err="1"/>
              <a:t>PowerSchool</a:t>
            </a:r>
            <a:r>
              <a:rPr lang="en-US" sz="1600" b="1" dirty="0"/>
              <a:t> Parent Portal gives parents and students access to real-time information including attendance, grades and detailed assignment descriptions.  Students can stay on top of their assignments and parents are able to participate more fully in their students progress.</a:t>
            </a:r>
          </a:p>
          <a:p>
            <a:r>
              <a:rPr lang="en-US" sz="1600" b="1" dirty="0"/>
              <a:t>The Custodial Parent/Guardian will receive a Confidential ID and Password for their students.  With the ID and Password the Custodial Parent/Guardian will have the ability to create an account and access student academic information in Parent Portal.</a:t>
            </a:r>
          </a:p>
          <a:p>
            <a:r>
              <a:rPr lang="en-US" sz="1600" b="1" dirty="0"/>
              <a:t>If you are not the custodial parent or you do not live at the same address as your child you may be given access to Parent Portal with the permission of the custodial parent.  Please contact the school where your child attends to acquire an account.</a:t>
            </a:r>
          </a:p>
          <a:p>
            <a:r>
              <a:rPr lang="en-US" sz="1600" b="1" dirty="0"/>
              <a:t>Students grades for the previous week are required to be posted to the Parent Portal no later than 5PM on the following Monday.  Please contact your schools principal with any questions or concerns in regards to grades posting or not posting on time.</a:t>
            </a:r>
          </a:p>
          <a:p>
            <a:r>
              <a:rPr lang="en-US" sz="1600" b="1" dirty="0"/>
              <a:t>When viewing your students grades, if you have any questions, please contact the teacher via email.  You can click on the teachers name in Parent Portal or locate the teachers email at the school’s website.</a:t>
            </a:r>
            <a:endParaRPr lang="en-US" dirty="0"/>
          </a:p>
        </p:txBody>
      </p:sp>
      <p:sp>
        <p:nvSpPr>
          <p:cNvPr id="3" name="Title 2"/>
          <p:cNvSpPr>
            <a:spLocks noGrp="1"/>
          </p:cNvSpPr>
          <p:nvPr>
            <p:ph type="title"/>
          </p:nvPr>
        </p:nvSpPr>
        <p:spPr/>
        <p:txBody>
          <a:bodyPr>
            <a:normAutofit/>
          </a:bodyPr>
          <a:lstStyle/>
          <a:p>
            <a:pPr algn="ctr"/>
            <a:r>
              <a:rPr lang="en-US" sz="4000" u="sng" dirty="0"/>
              <a:t>Getting Started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 order to access your child’s information you must first create an account.</a:t>
            </a:r>
          </a:p>
          <a:p>
            <a:r>
              <a:rPr lang="en-US" dirty="0"/>
              <a:t>Creating an account will allow you to add multiple children to your account so you can view all your children under one account, instead of going to each individual student account.</a:t>
            </a:r>
          </a:p>
          <a:p>
            <a:r>
              <a:rPr lang="en-US" dirty="0"/>
              <a:t>An </a:t>
            </a:r>
            <a:r>
              <a:rPr lang="en-US" b="1" dirty="0">
                <a:solidFill>
                  <a:srgbClr val="FF0000"/>
                </a:solidFill>
              </a:rPr>
              <a:t>email address is required </a:t>
            </a:r>
            <a:r>
              <a:rPr lang="en-US" dirty="0"/>
              <a:t>to create an account with Parent Portal.</a:t>
            </a:r>
          </a:p>
        </p:txBody>
      </p:sp>
      <p:sp>
        <p:nvSpPr>
          <p:cNvPr id="2" name="Title 1"/>
          <p:cNvSpPr>
            <a:spLocks noGrp="1"/>
          </p:cNvSpPr>
          <p:nvPr>
            <p:ph type="title"/>
          </p:nvPr>
        </p:nvSpPr>
        <p:spPr/>
        <p:txBody>
          <a:bodyPr>
            <a:normAutofit fontScale="90000"/>
          </a:bodyPr>
          <a:lstStyle/>
          <a:p>
            <a:pPr algn="ctr"/>
            <a:br>
              <a:rPr lang="en-US" dirty="0"/>
            </a:br>
            <a:r>
              <a:rPr lang="en-US" u="sng" dirty="0"/>
              <a:t>How to Access Parent Portal</a:t>
            </a:r>
            <a:br>
              <a:rPr lang="en-US" dirty="0"/>
            </a:br>
            <a:r>
              <a:rPr lang="en-US" sz="2700" b="1" u="sng" dirty="0">
                <a:solidFill>
                  <a:schemeClr val="accent3"/>
                </a:solidFill>
              </a:rPr>
              <a:t>https://gates.powerschool.com/public</a:t>
            </a:r>
            <a:br>
              <a:rPr lang="en-US" b="1" u="sng" dirty="0">
                <a:solidFill>
                  <a:schemeClr val="accent3"/>
                </a:solidFill>
              </a:rPr>
            </a:br>
            <a:endParaRPr lang="en-US" dirty="0">
              <a:solidFill>
                <a:schemeClr val="accent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solidFill>
        </p:spPr>
        <p:txBody>
          <a:bodyPr>
            <a:normAutofit fontScale="92500" lnSpcReduction="20000"/>
          </a:bodyPr>
          <a:lstStyle/>
          <a:p>
            <a:r>
              <a:rPr lang="en-US" u="sng" dirty="0">
                <a:solidFill>
                  <a:schemeClr val="accent3"/>
                </a:solidFill>
              </a:rPr>
              <a:t>https://gates.powerschool.com/public</a:t>
            </a:r>
          </a:p>
          <a:p>
            <a:r>
              <a:rPr lang="en-US" dirty="0"/>
              <a:t>Click on </a:t>
            </a:r>
            <a:r>
              <a:rPr lang="en-US" b="1" dirty="0"/>
              <a:t>Create Account </a:t>
            </a:r>
            <a:r>
              <a:rPr lang="en-US" dirty="0"/>
              <a:t>at the bottom of the page.</a:t>
            </a:r>
          </a:p>
          <a:p>
            <a:r>
              <a:rPr lang="en-US" dirty="0"/>
              <a:t>Enter your First and Last Name, Email address, Desired Username and Password.  You will be asked to reenter your Password.</a:t>
            </a:r>
          </a:p>
          <a:p>
            <a:r>
              <a:rPr lang="en-US" u="sng" dirty="0"/>
              <a:t>Link Students to account</a:t>
            </a:r>
            <a:r>
              <a:rPr lang="en-US" dirty="0"/>
              <a:t>: Enter your child’s full name, </a:t>
            </a:r>
            <a:r>
              <a:rPr lang="en-US" b="1" u="sng" dirty="0">
                <a:highlight>
                  <a:srgbClr val="FFFF00"/>
                </a:highlight>
              </a:rPr>
              <a:t>your Access ID, your Access Password</a:t>
            </a:r>
            <a:r>
              <a:rPr lang="en-US" dirty="0"/>
              <a:t>, and Relationship for each student you wish to add to your Parent Account</a:t>
            </a:r>
            <a:r>
              <a:rPr lang="en-US" dirty="0">
                <a:highlight>
                  <a:srgbClr val="FFFF00"/>
                </a:highlight>
              </a:rPr>
              <a:t>. (Use the Access Password and Access ID given to you as the parent)</a:t>
            </a:r>
          </a:p>
          <a:p>
            <a:r>
              <a:rPr lang="en-US" dirty="0"/>
              <a:t>When you have completed linking your children select ENTER.</a:t>
            </a:r>
          </a:p>
        </p:txBody>
      </p:sp>
      <p:sp>
        <p:nvSpPr>
          <p:cNvPr id="2" name="Title 1"/>
          <p:cNvSpPr>
            <a:spLocks noGrp="1"/>
          </p:cNvSpPr>
          <p:nvPr>
            <p:ph type="title"/>
          </p:nvPr>
        </p:nvSpPr>
        <p:spPr/>
        <p:txBody>
          <a:bodyPr>
            <a:normAutofit fontScale="90000"/>
          </a:bodyPr>
          <a:lstStyle/>
          <a:p>
            <a:pPr algn="ctr"/>
            <a:br>
              <a:rPr lang="en-US" dirty="0"/>
            </a:br>
            <a:r>
              <a:rPr lang="en-US" u="sng" dirty="0"/>
              <a:t>Creating Your Parent Account</a:t>
            </a:r>
            <a:br>
              <a:rPr lang="en-US" dirty="0"/>
            </a:br>
            <a:endParaRPr lang="en-US" u="sn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t>Once you have created your account you may now login  Parent Portal on the main page.</a:t>
            </a:r>
          </a:p>
          <a:p>
            <a:r>
              <a:rPr lang="en-US" dirty="0"/>
              <a:t>If you have linked your students you will see their names at the top left of the screen.  To view another student all you have to do is click on that student’s name.</a:t>
            </a:r>
          </a:p>
          <a:p>
            <a:r>
              <a:rPr lang="en-US" dirty="0">
                <a:highlight>
                  <a:srgbClr val="00FFFF"/>
                </a:highlight>
              </a:rPr>
              <a:t>To view Grades and Attendance in more detail click on the hyperlink in blue.</a:t>
            </a:r>
          </a:p>
          <a:p>
            <a:r>
              <a:rPr lang="en-US" dirty="0"/>
              <a:t>You may change your Username and Password under Account Preferences.  You will also be able to add additional students to your account even after it has been created.</a:t>
            </a:r>
          </a:p>
          <a:p>
            <a:r>
              <a:rPr lang="en-US" dirty="0"/>
              <a:t>Please contact your student’s teacher via email with any questions or concerns related to Grades and Assignments.</a:t>
            </a:r>
          </a:p>
          <a:p>
            <a:r>
              <a:rPr lang="en-US" dirty="0">
                <a:highlight>
                  <a:srgbClr val="00FFFF"/>
                </a:highlight>
              </a:rPr>
              <a:t>If you are having issues with navigating thru Parent Portal, or have a question regarding your child’s Attendance please contact </a:t>
            </a:r>
            <a:r>
              <a:rPr lang="en-US" dirty="0">
                <a:highlight>
                  <a:srgbClr val="FFFF00"/>
                </a:highlight>
              </a:rPr>
              <a:t>Lauren Hargett (</a:t>
            </a:r>
            <a:r>
              <a:rPr lang="en-US" dirty="0">
                <a:highlight>
                  <a:srgbClr val="FFFF00"/>
                </a:highlight>
                <a:hlinkClick r:id="rId2"/>
              </a:rPr>
              <a:t>hargettlm@gatescountyschools.net</a:t>
            </a:r>
            <a:r>
              <a:rPr lang="en-US" dirty="0">
                <a:highlight>
                  <a:srgbClr val="FFFF00"/>
                </a:highlight>
              </a:rPr>
              <a:t>) or call (252) 465-4091. </a:t>
            </a:r>
            <a:endParaRPr lang="en-US" dirty="0">
              <a:highlight>
                <a:srgbClr val="00FFFF"/>
              </a:highlight>
            </a:endParaRPr>
          </a:p>
        </p:txBody>
      </p:sp>
      <p:sp>
        <p:nvSpPr>
          <p:cNvPr id="3" name="Title 2"/>
          <p:cNvSpPr>
            <a:spLocks noGrp="1"/>
          </p:cNvSpPr>
          <p:nvPr>
            <p:ph type="title"/>
          </p:nvPr>
        </p:nvSpPr>
        <p:spPr/>
        <p:txBody>
          <a:bodyPr/>
          <a:lstStyle/>
          <a:p>
            <a:pPr algn="ctr"/>
            <a:r>
              <a:rPr lang="en-US" u="sng" dirty="0"/>
              <a:t>Creating your Account Cont.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Grades and Attendance</a:t>
            </a:r>
          </a:p>
          <a:p>
            <a:r>
              <a:rPr lang="en-US" dirty="0"/>
              <a:t>State Test Results </a:t>
            </a:r>
            <a:r>
              <a:rPr lang="en-US" sz="1300" i="1" dirty="0"/>
              <a:t>(Not available at this time)</a:t>
            </a:r>
          </a:p>
          <a:p>
            <a:r>
              <a:rPr lang="en-US" dirty="0"/>
              <a:t>Grade History</a:t>
            </a:r>
          </a:p>
          <a:p>
            <a:r>
              <a:rPr lang="en-US" dirty="0"/>
              <a:t>Attendance History</a:t>
            </a:r>
          </a:p>
          <a:p>
            <a:r>
              <a:rPr lang="en-US" dirty="0"/>
              <a:t>Email Notification</a:t>
            </a:r>
          </a:p>
          <a:p>
            <a:r>
              <a:rPr lang="en-US" dirty="0"/>
              <a:t>Teacher Comments</a:t>
            </a:r>
          </a:p>
          <a:p>
            <a:r>
              <a:rPr lang="en-US" dirty="0"/>
              <a:t>School Bulletin </a:t>
            </a:r>
            <a:endParaRPr lang="en-US" sz="1300" dirty="0"/>
          </a:p>
          <a:p>
            <a:r>
              <a:rPr lang="en-US" dirty="0"/>
              <a:t>Class Registration</a:t>
            </a:r>
          </a:p>
          <a:p>
            <a:r>
              <a:rPr lang="en-US" dirty="0"/>
              <a:t>My Calendars</a:t>
            </a:r>
          </a:p>
          <a:p>
            <a:r>
              <a:rPr lang="en-US" dirty="0"/>
              <a:t>School Information</a:t>
            </a:r>
          </a:p>
          <a:p>
            <a:r>
              <a:rPr lang="en-US" dirty="0"/>
              <a:t>Account Preferences</a:t>
            </a:r>
          </a:p>
        </p:txBody>
      </p:sp>
      <p:sp>
        <p:nvSpPr>
          <p:cNvPr id="2" name="Title 1"/>
          <p:cNvSpPr>
            <a:spLocks noGrp="1"/>
          </p:cNvSpPr>
          <p:nvPr>
            <p:ph type="title"/>
          </p:nvPr>
        </p:nvSpPr>
        <p:spPr/>
        <p:txBody>
          <a:bodyPr/>
          <a:lstStyle/>
          <a:p>
            <a:pPr algn="ctr"/>
            <a:r>
              <a:rPr lang="en-US" dirty="0"/>
              <a:t>Available Information</a:t>
            </a:r>
          </a:p>
        </p:txBody>
      </p:sp>
      <p:pic>
        <p:nvPicPr>
          <p:cNvPr id="4100" name="Picture 4" descr="C:\Users\Lauren\AppData\Local\Microsoft\Windows\Temporary Internet Files\Content.IE5\8FJ5YGWM\MC900290673[1].wmf"/>
          <p:cNvPicPr>
            <a:picLocks noChangeAspect="1" noChangeArrowheads="1"/>
          </p:cNvPicPr>
          <p:nvPr/>
        </p:nvPicPr>
        <p:blipFill>
          <a:blip r:embed="rId2" cstate="print"/>
          <a:srcRect/>
          <a:stretch>
            <a:fillRect/>
          </a:stretch>
        </p:blipFill>
        <p:spPr bwMode="auto">
          <a:xfrm>
            <a:off x="5105401" y="3429001"/>
            <a:ext cx="3328657" cy="194951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800600" y="-762000"/>
            <a:ext cx="18288000" cy="11201400"/>
          </a:xfrm>
          <a:prstGeom prst="rect">
            <a:avLst/>
          </a:prstGeom>
          <a:noFill/>
          <a:ln w="9525">
            <a:noFill/>
            <a:miter lim="800000"/>
            <a:headEnd/>
            <a:tailEnd/>
          </a:ln>
        </p:spPr>
      </p:pic>
      <p:sp>
        <p:nvSpPr>
          <p:cNvPr id="5" name="Left Arrow 4"/>
          <p:cNvSpPr/>
          <p:nvPr/>
        </p:nvSpPr>
        <p:spPr>
          <a:xfrm>
            <a:off x="7010400" y="6172200"/>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819400" y="-533400"/>
            <a:ext cx="15544800" cy="8743950"/>
          </a:xfrm>
          <a:prstGeom prst="rect">
            <a:avLst/>
          </a:prstGeom>
          <a:noFill/>
          <a:ln w="9525">
            <a:noFill/>
            <a:miter lim="800000"/>
            <a:headEnd/>
            <a:tailEnd/>
          </a:ln>
        </p:spPr>
      </p:pic>
      <p:sp>
        <p:nvSpPr>
          <p:cNvPr id="3" name="Left Arrow 2"/>
          <p:cNvSpPr/>
          <p:nvPr/>
        </p:nvSpPr>
        <p:spPr>
          <a:xfrm>
            <a:off x="6400800" y="1676400"/>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a:off x="9448800" y="769620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04800" y="6373368"/>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352800" y="-1143000"/>
            <a:ext cx="15930880" cy="11932920"/>
          </a:xfrm>
          <a:prstGeom prst="rect">
            <a:avLst/>
          </a:prstGeom>
          <a:solidFill>
            <a:srgbClr val="FF0000"/>
          </a:solidFill>
          <a:ln w="9525">
            <a:solidFill>
              <a:srgbClr val="FFFF00"/>
            </a:solidFill>
            <a:miter lim="800000"/>
            <a:headEnd/>
            <a:tailEnd/>
          </a:ln>
        </p:spPr>
      </p:pic>
      <p:sp>
        <p:nvSpPr>
          <p:cNvPr id="5" name="Left Arrow 4"/>
          <p:cNvSpPr/>
          <p:nvPr/>
        </p:nvSpPr>
        <p:spPr>
          <a:xfrm>
            <a:off x="6781800" y="2286000"/>
            <a:ext cx="838200" cy="3322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8" name="Left Arrow 7"/>
          <p:cNvSpPr/>
          <p:nvPr/>
        </p:nvSpPr>
        <p:spPr>
          <a:xfrm>
            <a:off x="6781800" y="2971800"/>
            <a:ext cx="838200" cy="3322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1220</TotalTime>
  <Words>865</Words>
  <Application>Microsoft Macintosh PowerPoint</Application>
  <PresentationFormat>On-screen Show (4:3)</PresentationFormat>
  <Paragraphs>62</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Lucida Sans Unicode</vt:lpstr>
      <vt:lpstr>Verdana</vt:lpstr>
      <vt:lpstr>Wingdings 2</vt:lpstr>
      <vt:lpstr>Wingdings 3</vt:lpstr>
      <vt:lpstr>Concourse</vt:lpstr>
      <vt:lpstr>   Parent Portal  User Guide  </vt:lpstr>
      <vt:lpstr>Getting Started</vt:lpstr>
      <vt:lpstr> How to Access Parent Portal https://gates.powerschool.com/public </vt:lpstr>
      <vt:lpstr> Creating Your Parent Account </vt:lpstr>
      <vt:lpstr>Creating your Account Cont.</vt:lpstr>
      <vt:lpstr>Available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PowerSchool Parent Portal  User Guide</dc:title>
  <dc:creator>Lauren</dc:creator>
  <cp:lastModifiedBy>Janice Askew</cp:lastModifiedBy>
  <cp:revision>193</cp:revision>
  <dcterms:created xsi:type="dcterms:W3CDTF">2013-11-12T15:58:04Z</dcterms:created>
  <dcterms:modified xsi:type="dcterms:W3CDTF">2020-09-11T01:27:43Z</dcterms:modified>
</cp:coreProperties>
</file>